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5"/>
  </p:sldMasterIdLst>
  <p:notesMasterIdLst>
    <p:notesMasterId r:id="rId14"/>
  </p:notesMasterIdLst>
  <p:sldIdLst>
    <p:sldId id="315" r:id="rId6"/>
    <p:sldId id="410" r:id="rId7"/>
    <p:sldId id="429" r:id="rId8"/>
    <p:sldId id="442" r:id="rId9"/>
    <p:sldId id="444" r:id="rId10"/>
    <p:sldId id="445" r:id="rId11"/>
    <p:sldId id="446" r:id="rId12"/>
    <p:sldId id="391" r:id="rId13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A60D9501-BFB0-452B-8167-9AD43FD417F0}">
          <p14:sldIdLst>
            <p14:sldId id="315"/>
            <p14:sldId id="410"/>
            <p14:sldId id="429"/>
            <p14:sldId id="442"/>
            <p14:sldId id="444"/>
            <p14:sldId id="445"/>
            <p14:sldId id="446"/>
            <p14:sldId id="39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300"/>
    <a:srgbClr val="5757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FE925A-B0B3-46C4-9295-72FDBBBE2D23}" v="1" dt="2023-04-25T22:53:37.37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74" autoAdjust="0"/>
    <p:restoredTop sz="94364" autoAdjust="0"/>
  </p:normalViewPr>
  <p:slideViewPr>
    <p:cSldViewPr snapToGrid="0">
      <p:cViewPr varScale="1">
        <p:scale>
          <a:sx n="67" d="100"/>
          <a:sy n="67" d="100"/>
        </p:scale>
        <p:origin x="61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1.xml"/><Relationship Id="rId15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microsoft.com/office/2016/11/relationships/changesInfo" Target="changesInfos/changesInfo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lei Pacheco" userId="72c96b44-f947-493f-a519-8b3b626c2bc2" providerId="ADAL" clId="{0FFE925A-B0B3-46C4-9295-72FDBBBE2D23}"/>
    <pc:docChg chg="modSld">
      <pc:chgData name="Helei Pacheco" userId="72c96b44-f947-493f-a519-8b3b626c2bc2" providerId="ADAL" clId="{0FFE925A-B0B3-46C4-9295-72FDBBBE2D23}" dt="2023-04-25T22:54:29.476" v="59" actId="20577"/>
      <pc:docMkLst>
        <pc:docMk/>
      </pc:docMkLst>
      <pc:sldChg chg="addSp modSp mod">
        <pc:chgData name="Helei Pacheco" userId="72c96b44-f947-493f-a519-8b3b626c2bc2" providerId="ADAL" clId="{0FFE925A-B0B3-46C4-9295-72FDBBBE2D23}" dt="2023-04-25T22:54:29.476" v="59" actId="20577"/>
        <pc:sldMkLst>
          <pc:docMk/>
          <pc:sldMk cId="2178278491" sldId="446"/>
        </pc:sldMkLst>
        <pc:spChg chg="add mod">
          <ac:chgData name="Helei Pacheco" userId="72c96b44-f947-493f-a519-8b3b626c2bc2" providerId="ADAL" clId="{0FFE925A-B0B3-46C4-9295-72FDBBBE2D23}" dt="2023-04-25T22:53:33.552" v="4" actId="1076"/>
          <ac:spMkLst>
            <pc:docMk/>
            <pc:sldMk cId="2178278491" sldId="446"/>
            <ac:spMk id="12" creationId="{FB5AF62C-9215-4B15-8C79-914EEFB6FBCB}"/>
          </ac:spMkLst>
        </pc:spChg>
        <pc:spChg chg="add mod">
          <ac:chgData name="Helei Pacheco" userId="72c96b44-f947-493f-a519-8b3b626c2bc2" providerId="ADAL" clId="{0FFE925A-B0B3-46C4-9295-72FDBBBE2D23}" dt="2023-04-25T22:53:37.370" v="5"/>
          <ac:spMkLst>
            <pc:docMk/>
            <pc:sldMk cId="2178278491" sldId="446"/>
            <ac:spMk id="13" creationId="{BBF53119-0486-4725-B09A-508E52C82EB6}"/>
          </ac:spMkLst>
        </pc:spChg>
        <pc:spChg chg="mod">
          <ac:chgData name="Helei Pacheco" userId="72c96b44-f947-493f-a519-8b3b626c2bc2" providerId="ADAL" clId="{0FFE925A-B0B3-46C4-9295-72FDBBBE2D23}" dt="2023-04-25T22:54:29.476" v="59" actId="20577"/>
          <ac:spMkLst>
            <pc:docMk/>
            <pc:sldMk cId="2178278491" sldId="446"/>
            <ac:spMk id="25" creationId="{D74EBEAD-2321-4799-9AE5-D0E79AE17222}"/>
          </ac:spMkLst>
        </pc:sp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sv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55F095-942B-4592-97DA-F715BE0B32A0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736A92-609A-483B-B075-F5560E4F111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1372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F0223A-168D-454F-AC34-0F33C10C8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DE69936-EB06-46F3-A73A-420B4E5FD2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0493F86-7729-4AC7-A5D6-B723A3141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05A9DE7-ACF1-4DA2-A5D4-027DECE9F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B2F5CB1-3289-4388-A0DC-B7190E8F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03768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541AC5-1F5F-4366-B099-1D606FB27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1FA6C4E-5652-4F04-B1FC-D0C3CD4FDE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76E0C98-97FA-441A-8D91-E6E7CF12F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7FF5D78-279C-4695-AF8A-10264567C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8677429-43C7-41B5-8062-D6D2BE3E7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38857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5C42A24-6D62-42C5-9ACD-8305364DE9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FAD193F-B1C0-41EF-AB70-A62D8B5EF8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359E633-03D1-4329-AFDD-8E1C327D7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0453907-7C41-4C20-A30B-82E76C2AF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F83AFE-374E-438E-9352-278D41B37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27428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CDE20D-4FB7-4556-8D26-32DA39174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68B1D07-EF97-4EF4-8C0F-2E6A74335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A866417-B6F1-429F-A529-756567AF8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53BFAE0-1556-4D4C-97C2-D012D46C3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7D77453-90B4-4A5A-863B-2D9EC3124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43589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CA981E-2F5B-46D6-BC65-F520DCAE2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66B97BD-98C5-4FE5-B302-3882005DE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EE58D1A-D0E1-4A88-9972-3D27FEC5C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9FF37A7-06A6-4EB4-A5AD-C14A6A37C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BD5ABD2-CDD9-4589-9471-60CB2ED66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57694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5461BB-8DF2-4701-9148-39B01A91C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D2A2BA-D6F2-481D-B12E-EC399B5675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83B51C6-E7BD-4451-B24C-068485CD64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D7AFF7B-CF27-454E-AF55-D49697BFA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55AB459-4055-4DE1-BDBE-58E2954AE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918AB30-9236-4FB0-83C6-614C30C7C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15606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71890E-EE50-4E18-B535-CCDA562D8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471552C-8B78-450E-A276-B2C5526CAB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8C12D9B-DC67-47B8-9E67-0B52A147E7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004F3C2-5702-409E-9648-4F7B6DCA69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63683B1-3F7F-4322-A135-EE7A3CFF3D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CE82081-2A46-4471-9B2C-71CC21620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11BA0C8-A865-46C9-8C0F-5FE76C07A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E938F34-B177-43E2-9FB9-5B0901AE3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15422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6955A2-661D-4DD2-BE21-739F4E451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141C2BE-CB88-4E03-94E3-2F4046F48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F1CD289-704E-4870-A85D-97E9F23C3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6D94940-6062-437F-82B9-BB8678CC2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75143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631BF7F-6763-4310-A5A1-30D8CC9B4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6706F7-5927-4032-A272-3B60854EF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D1FB2DC-97BC-4826-A418-40746FA8D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87768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5B719-B125-4F55-9DFC-62D7C3F15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24DF7C-EEAF-4E68-AB91-8C0F02EC9B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0B13BD7-B81D-4AB8-A164-CC138F6640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721448F-997F-4590-AE2A-7A34463E9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8D3BDF4-280B-4E97-9FEC-CCF07E01F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0D6E871-F97D-460A-BD45-0F1ED04B7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37858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64B579-9F86-45D5-91D9-D841EB3F7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F12FCB2-B70A-40CF-99AC-D11BA91EF2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67F5AD5-587A-4E05-B072-9DFA7DB671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B068BA0-8E0E-48DE-8604-7B8144B68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DCD5220-7162-4C24-8B3E-B7AC5D040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6E1F7C0-2008-4BA1-8C42-0833B7722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96848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C3C175D-4B88-4CB5-8999-67A0708FC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407C56B-49E0-4619-9140-90BE8A2E5C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42E0192-3244-430C-9456-53AD980B08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A26CC31-E013-48F3-B006-56BA25E1A6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0A3CD80-7D2C-4CF8-AC13-6C6D65089E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017404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svg"/><Relationship Id="rId18" Type="http://schemas.openxmlformats.org/officeDocument/2006/relationships/image" Target="../media/image21.sv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12" Type="http://schemas.openxmlformats.org/officeDocument/2006/relationships/image" Target="../media/image16.png"/><Relationship Id="rId17" Type="http://schemas.openxmlformats.org/officeDocument/2006/relationships/image" Target="../media/image20.png"/><Relationship Id="rId2" Type="http://schemas.openxmlformats.org/officeDocument/2006/relationships/image" Target="../media/image6.png"/><Relationship Id="rId16" Type="http://schemas.openxmlformats.org/officeDocument/2006/relationships/image" Target="../media/image5.png"/><Relationship Id="rId20" Type="http://schemas.openxmlformats.org/officeDocument/2006/relationships/image" Target="../media/image23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svg"/><Relationship Id="rId15" Type="http://schemas.openxmlformats.org/officeDocument/2006/relationships/image" Target="../media/image19.svg"/><Relationship Id="rId10" Type="http://schemas.openxmlformats.org/officeDocument/2006/relationships/image" Target="../media/image14.png"/><Relationship Id="rId19" Type="http://schemas.openxmlformats.org/officeDocument/2006/relationships/image" Target="../media/image22.png"/><Relationship Id="rId4" Type="http://schemas.openxmlformats.org/officeDocument/2006/relationships/image" Target="../media/image8.png"/><Relationship Id="rId9" Type="http://schemas.openxmlformats.org/officeDocument/2006/relationships/image" Target="../media/image13.svg"/><Relationship Id="rId1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7" Type="http://schemas.openxmlformats.org/officeDocument/2006/relationships/image" Target="../media/image26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5.svg"/><Relationship Id="rId7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2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7" Type="http://schemas.openxmlformats.org/officeDocument/2006/relationships/image" Target="../media/image3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5.svg"/><Relationship Id="rId7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5.svg"/><Relationship Id="rId7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3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>
            <a:extLst>
              <a:ext uri="{FF2B5EF4-FFF2-40B4-BE49-F238E27FC236}">
                <a16:creationId xmlns:a16="http://schemas.microsoft.com/office/drawing/2014/main" id="{792209FB-421F-43FC-86EC-2CB6EB67790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285"/>
          <a:stretch/>
        </p:blipFill>
        <p:spPr>
          <a:xfrm>
            <a:off x="4715446" y="-19051"/>
            <a:ext cx="7387778" cy="6289829"/>
          </a:xfrm>
          <a:prstGeom prst="rect">
            <a:avLst/>
          </a:prstGeom>
        </p:spPr>
      </p:pic>
      <p:pic>
        <p:nvPicPr>
          <p:cNvPr id="6" name="Gráfico 5">
            <a:extLst>
              <a:ext uri="{FF2B5EF4-FFF2-40B4-BE49-F238E27FC236}">
                <a16:creationId xmlns:a16="http://schemas.microsoft.com/office/drawing/2014/main" id="{582DA4AE-3819-4CC4-80A3-CEFC08481ED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6130" y="2002462"/>
            <a:ext cx="4608805" cy="993453"/>
          </a:xfrm>
          <a:prstGeom prst="rect">
            <a:avLst/>
          </a:prstGeom>
        </p:spPr>
      </p:pic>
      <p:pic>
        <p:nvPicPr>
          <p:cNvPr id="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4B457BA3-F0B3-9346-A10F-C2133A60B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981" y="3677333"/>
            <a:ext cx="3087272" cy="172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8344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áfico 6">
            <a:extLst>
              <a:ext uri="{FF2B5EF4-FFF2-40B4-BE49-F238E27FC236}">
                <a16:creationId xmlns:a16="http://schemas.microsoft.com/office/drawing/2014/main" id="{2138B4A8-1EA2-4359-97CE-DA06469E8F9F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7" name="Gráfico 26">
            <a:extLst>
              <a:ext uri="{FF2B5EF4-FFF2-40B4-BE49-F238E27FC236}">
                <a16:creationId xmlns:a16="http://schemas.microsoft.com/office/drawing/2014/main" id="{8FEF122C-D003-4607-878D-F8DCD76052D6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373091" y="3607715"/>
            <a:ext cx="521346" cy="521346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3B16C84A-E047-4ABA-9248-BD87B15CDEE7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grayscl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40263" y="0"/>
            <a:ext cx="4288498" cy="5686421"/>
          </a:xfrm>
          <a:prstGeom prst="rect">
            <a:avLst/>
          </a:prstGeom>
        </p:spPr>
      </p:pic>
      <p:pic>
        <p:nvPicPr>
          <p:cNvPr id="12" name="Gráfico 11">
            <a:extLst>
              <a:ext uri="{FF2B5EF4-FFF2-40B4-BE49-F238E27FC236}">
                <a16:creationId xmlns:a16="http://schemas.microsoft.com/office/drawing/2014/main" id="{34E04FAB-1316-4CE0-8974-FED059EA1F66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03727" y="4759262"/>
            <a:ext cx="364411" cy="364411"/>
          </a:xfrm>
          <a:prstGeom prst="rect">
            <a:avLst/>
          </a:prstGeom>
        </p:spPr>
      </p:pic>
      <p:pic>
        <p:nvPicPr>
          <p:cNvPr id="13" name="Gráfico 12">
            <a:extLst>
              <a:ext uri="{FF2B5EF4-FFF2-40B4-BE49-F238E27FC236}">
                <a16:creationId xmlns:a16="http://schemas.microsoft.com/office/drawing/2014/main" id="{0062192A-0A99-4E82-A6EE-25554FE5F81F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17531" r="37517"/>
          <a:stretch/>
        </p:blipFill>
        <p:spPr>
          <a:xfrm>
            <a:off x="5344025" y="2073997"/>
            <a:ext cx="3746780" cy="4691065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4DE664F2-55BC-4B9C-B454-9526F5C1AE30}"/>
              </a:ext>
            </a:extLst>
          </p:cNvPr>
          <p:cNvPicPr>
            <a:picLocks noChangeAspect="1"/>
          </p:cNvPicPr>
          <p:nvPr/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12513" y="4059849"/>
            <a:ext cx="983966" cy="1398826"/>
          </a:xfrm>
          <a:prstGeom prst="rect">
            <a:avLst/>
          </a:prstGeom>
        </p:spPr>
      </p:pic>
      <p:pic>
        <p:nvPicPr>
          <p:cNvPr id="16" name="Gráfico 15">
            <a:extLst>
              <a:ext uri="{FF2B5EF4-FFF2-40B4-BE49-F238E27FC236}">
                <a16:creationId xmlns:a16="http://schemas.microsoft.com/office/drawing/2014/main" id="{2AEE6C2C-652E-4FF8-A1FA-5990C9EC6407}"/>
              </a:ext>
            </a:extLst>
          </p:cNvPr>
          <p:cNvPicPr>
            <a:picLocks noChangeAspect="1"/>
          </p:cNvPicPr>
          <p:nvPr/>
        </p:nvPicPr>
        <p:blipFill>
          <a:blip r:embed="rId14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170647" y="1327098"/>
            <a:ext cx="514368" cy="731237"/>
          </a:xfrm>
          <a:prstGeom prst="rect">
            <a:avLst/>
          </a:prstGeom>
        </p:spPr>
      </p:pic>
      <p:pic>
        <p:nvPicPr>
          <p:cNvPr id="19" name="Gráfico 18">
            <a:extLst>
              <a:ext uri="{FF2B5EF4-FFF2-40B4-BE49-F238E27FC236}">
                <a16:creationId xmlns:a16="http://schemas.microsoft.com/office/drawing/2014/main" id="{82A82BD2-FBA9-4D95-9AF7-DDEE5156DF09}"/>
              </a:ext>
            </a:extLst>
          </p:cNvPr>
          <p:cNvPicPr>
            <a:picLocks noChangeAspect="1"/>
          </p:cNvPicPr>
          <p:nvPr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9580728" y="4660290"/>
            <a:ext cx="903784" cy="1284837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AA13AB88-533D-48BF-A876-9D6BD7DE7819}"/>
              </a:ext>
            </a:extLst>
          </p:cNvPr>
          <p:cNvSpPr txBox="1"/>
          <p:nvPr/>
        </p:nvSpPr>
        <p:spPr>
          <a:xfrm>
            <a:off x="1702292" y="841792"/>
            <a:ext cx="3940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rgbClr val="4040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Intacta </a:t>
            </a:r>
            <a:endParaRPr lang="es-AR" sz="2000" b="1" dirty="0">
              <a:solidFill>
                <a:srgbClr val="40404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7" name="Arco de bloque 46">
            <a:extLst>
              <a:ext uri="{FF2B5EF4-FFF2-40B4-BE49-F238E27FC236}">
                <a16:creationId xmlns:a16="http://schemas.microsoft.com/office/drawing/2014/main" id="{7B09E5DA-38D6-4735-B5F8-26E62BB0860D}"/>
              </a:ext>
            </a:extLst>
          </p:cNvPr>
          <p:cNvSpPr/>
          <p:nvPr/>
        </p:nvSpPr>
        <p:spPr>
          <a:xfrm rot="5797865">
            <a:off x="-3022459" y="1136926"/>
            <a:ext cx="5425940" cy="5425940"/>
          </a:xfrm>
          <a:prstGeom prst="blockArc">
            <a:avLst>
              <a:gd name="adj1" fmla="val 10800000"/>
              <a:gd name="adj2" fmla="val 20783171"/>
              <a:gd name="adj3" fmla="val 2103"/>
            </a:avLst>
          </a:prstGeom>
          <a:solidFill>
            <a:srgbClr val="282828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pic>
        <p:nvPicPr>
          <p:cNvPr id="14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4B457BA3-F0B3-9346-A10F-C2133A60B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65989" y="2988633"/>
            <a:ext cx="3087272" cy="172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8B03D329-5082-4FAB-B262-E5527A0435E2}"/>
              </a:ext>
            </a:extLst>
          </p:cNvPr>
          <p:cNvSpPr txBox="1"/>
          <p:nvPr/>
        </p:nvSpPr>
        <p:spPr>
          <a:xfrm>
            <a:off x="1702292" y="1225766"/>
            <a:ext cx="58898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Responsable Bayer: Mariel Donoso</a:t>
            </a: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219F56F9-282C-4925-AD44-4FC8419874E7}"/>
              </a:ext>
            </a:extLst>
          </p:cNvPr>
          <p:cNvGrpSpPr/>
          <p:nvPr/>
        </p:nvGrpSpPr>
        <p:grpSpPr>
          <a:xfrm>
            <a:off x="2538229" y="1789019"/>
            <a:ext cx="2121237" cy="974915"/>
            <a:chOff x="6941938" y="3126774"/>
            <a:chExt cx="2814085" cy="1323063"/>
          </a:xfrm>
        </p:grpSpPr>
        <p:grpSp>
          <p:nvGrpSpPr>
            <p:cNvPr id="21" name="Grupo 20">
              <a:extLst>
                <a:ext uri="{FF2B5EF4-FFF2-40B4-BE49-F238E27FC236}">
                  <a16:creationId xmlns:a16="http://schemas.microsoft.com/office/drawing/2014/main" id="{41846FAE-F836-4F25-8323-F8AF14E4354C}"/>
                </a:ext>
              </a:extLst>
            </p:cNvPr>
            <p:cNvGrpSpPr/>
            <p:nvPr/>
          </p:nvGrpSpPr>
          <p:grpSpPr>
            <a:xfrm>
              <a:off x="6941938" y="3126774"/>
              <a:ext cx="2814085" cy="1323063"/>
              <a:chOff x="1220655" y="5444671"/>
              <a:chExt cx="2814085" cy="1323063"/>
            </a:xfrm>
          </p:grpSpPr>
          <p:sp>
            <p:nvSpPr>
              <p:cNvPr id="25" name="Google Shape;832;p32">
                <a:extLst>
                  <a:ext uri="{FF2B5EF4-FFF2-40B4-BE49-F238E27FC236}">
                    <a16:creationId xmlns:a16="http://schemas.microsoft.com/office/drawing/2014/main" id="{8996BBDD-E200-4CF0-A855-17C2F9C1E568}"/>
                  </a:ext>
                </a:extLst>
              </p:cNvPr>
              <p:cNvSpPr/>
              <p:nvPr/>
            </p:nvSpPr>
            <p:spPr>
              <a:xfrm>
                <a:off x="1854394" y="5537788"/>
                <a:ext cx="2180346" cy="1136827"/>
              </a:xfrm>
              <a:custGeom>
                <a:avLst/>
                <a:gdLst/>
                <a:ahLst/>
                <a:cxnLst/>
                <a:rect l="l" t="t" r="r" b="b"/>
                <a:pathLst>
                  <a:path w="115301" h="32267" extrusionOk="0">
                    <a:moveTo>
                      <a:pt x="32278" y="1"/>
                    </a:moveTo>
                    <a:cubicBezTo>
                      <a:pt x="23361" y="1"/>
                      <a:pt x="16133" y="7216"/>
                      <a:pt x="16133" y="16133"/>
                    </a:cubicBezTo>
                    <a:cubicBezTo>
                      <a:pt x="16133" y="25039"/>
                      <a:pt x="8918" y="32266"/>
                      <a:pt x="1" y="32266"/>
                    </a:cubicBezTo>
                    <a:lnTo>
                      <a:pt x="99108" y="32266"/>
                    </a:lnTo>
                    <a:cubicBezTo>
                      <a:pt x="103561" y="32266"/>
                      <a:pt x="107609" y="30469"/>
                      <a:pt x="110526" y="27540"/>
                    </a:cubicBezTo>
                    <a:cubicBezTo>
                      <a:pt x="113491" y="24575"/>
                      <a:pt x="115301" y="20467"/>
                      <a:pt x="115253" y="15931"/>
                    </a:cubicBezTo>
                    <a:cubicBezTo>
                      <a:pt x="115134" y="7025"/>
                      <a:pt x="107597" y="1"/>
                      <a:pt x="98691" y="1"/>
                    </a:cubicBezTo>
                    <a:close/>
                  </a:path>
                </a:pathLst>
              </a:custGeom>
              <a:solidFill>
                <a:srgbClr val="FFD300"/>
              </a:solidFill>
              <a:ln>
                <a:noFill/>
              </a:ln>
              <a:effectLst>
                <a:outerShdw blurRad="149987" dist="250190" dir="8460000" algn="ctr">
                  <a:srgbClr val="000000">
                    <a:alpha val="2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/>
            </p:spPr>
            <p:txBody>
              <a:bodyPr spcFirstLastPara="1" wrap="square" lIns="7315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sz="12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" name="Google Shape;833;p32">
                <a:extLst>
                  <a:ext uri="{FF2B5EF4-FFF2-40B4-BE49-F238E27FC236}">
                    <a16:creationId xmlns:a16="http://schemas.microsoft.com/office/drawing/2014/main" id="{E8929CAC-9985-4FC5-9E7D-1522FD56B710}"/>
                  </a:ext>
                </a:extLst>
              </p:cNvPr>
              <p:cNvSpPr/>
              <p:nvPr/>
            </p:nvSpPr>
            <p:spPr>
              <a:xfrm>
                <a:off x="1220655" y="5444671"/>
                <a:ext cx="633773" cy="661549"/>
              </a:xfrm>
              <a:custGeom>
                <a:avLst/>
                <a:gdLst/>
                <a:ahLst/>
                <a:cxnLst/>
                <a:rect l="l" t="t" r="r" b="b"/>
                <a:pathLst>
                  <a:path w="18777" h="18777" extrusionOk="0">
                    <a:moveTo>
                      <a:pt x="18777" y="0"/>
                    </a:moveTo>
                    <a:cubicBezTo>
                      <a:pt x="8406" y="0"/>
                      <a:pt x="0" y="8406"/>
                      <a:pt x="0" y="18776"/>
                    </a:cubicBezTo>
                    <a:lnTo>
                      <a:pt x="18777" y="18776"/>
                    </a:lnTo>
                    <a:lnTo>
                      <a:pt x="18777" y="0"/>
                    </a:lnTo>
                    <a:close/>
                  </a:path>
                </a:pathLst>
              </a:custGeom>
              <a:solidFill>
                <a:srgbClr val="FFD300"/>
              </a:solidFill>
              <a:ln>
                <a:noFill/>
              </a:ln>
              <a:effectLst>
                <a:outerShdw blurRad="149987" dist="250190" dir="8460000" algn="ctr">
                  <a:srgbClr val="000000">
                    <a:alpha val="2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/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" name="Google Shape;834;p32">
                <a:extLst>
                  <a:ext uri="{FF2B5EF4-FFF2-40B4-BE49-F238E27FC236}">
                    <a16:creationId xmlns:a16="http://schemas.microsoft.com/office/drawing/2014/main" id="{D8CBBFBB-87EB-4771-9B9E-39D8AF0A6751}"/>
                  </a:ext>
                </a:extLst>
              </p:cNvPr>
              <p:cNvSpPr/>
              <p:nvPr/>
            </p:nvSpPr>
            <p:spPr>
              <a:xfrm>
                <a:off x="1854394" y="6106185"/>
                <a:ext cx="633773" cy="661549"/>
              </a:xfrm>
              <a:custGeom>
                <a:avLst/>
                <a:gdLst/>
                <a:ahLst/>
                <a:cxnLst/>
                <a:rect l="l" t="t" r="r" b="b"/>
                <a:pathLst>
                  <a:path w="18777" h="18777" extrusionOk="0">
                    <a:moveTo>
                      <a:pt x="1" y="0"/>
                    </a:moveTo>
                    <a:lnTo>
                      <a:pt x="1" y="18777"/>
                    </a:lnTo>
                    <a:cubicBezTo>
                      <a:pt x="10371" y="18777"/>
                      <a:pt x="18777" y="10371"/>
                      <a:pt x="18777" y="0"/>
                    </a:cubicBezTo>
                    <a:close/>
                  </a:path>
                </a:pathLst>
              </a:custGeom>
              <a:solidFill>
                <a:srgbClr val="FFD300"/>
              </a:solidFill>
              <a:ln>
                <a:noFill/>
              </a:ln>
              <a:effectLst>
                <a:outerShdw blurRad="149987" dist="250190" dir="8460000" algn="ctr">
                  <a:srgbClr val="000000">
                    <a:alpha val="2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/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" name="Google Shape;835;p32">
                <a:extLst>
                  <a:ext uri="{FF2B5EF4-FFF2-40B4-BE49-F238E27FC236}">
                    <a16:creationId xmlns:a16="http://schemas.microsoft.com/office/drawing/2014/main" id="{3C023DD6-B8FD-41F4-AB7B-D0E6379B4ED3}"/>
                  </a:ext>
                </a:extLst>
              </p:cNvPr>
              <p:cNvSpPr/>
              <p:nvPr/>
            </p:nvSpPr>
            <p:spPr>
              <a:xfrm>
                <a:off x="1309863" y="5537789"/>
                <a:ext cx="1089096" cy="1136827"/>
              </a:xfrm>
              <a:custGeom>
                <a:avLst/>
                <a:gdLst/>
                <a:ahLst/>
                <a:cxnLst/>
                <a:rect l="l" t="t" r="r" b="b"/>
                <a:pathLst>
                  <a:path w="32267" h="32267" extrusionOk="0">
                    <a:moveTo>
                      <a:pt x="16134" y="1"/>
                    </a:moveTo>
                    <a:cubicBezTo>
                      <a:pt x="7216" y="1"/>
                      <a:pt x="1" y="7216"/>
                      <a:pt x="1" y="16133"/>
                    </a:cubicBezTo>
                    <a:cubicBezTo>
                      <a:pt x="1" y="25039"/>
                      <a:pt x="7216" y="32266"/>
                      <a:pt x="16134" y="32266"/>
                    </a:cubicBezTo>
                    <a:cubicBezTo>
                      <a:pt x="25051" y="32266"/>
                      <a:pt x="32266" y="25039"/>
                      <a:pt x="32266" y="16133"/>
                    </a:cubicBezTo>
                    <a:cubicBezTo>
                      <a:pt x="32266" y="7216"/>
                      <a:pt x="25051" y="1"/>
                      <a:pt x="1613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149987" dist="250190" dir="8460000" algn="ctr">
                  <a:srgbClr val="000000">
                    <a:alpha val="2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/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0" name="CuadroTexto 29">
                <a:extLst>
                  <a:ext uri="{FF2B5EF4-FFF2-40B4-BE49-F238E27FC236}">
                    <a16:creationId xmlns:a16="http://schemas.microsoft.com/office/drawing/2014/main" id="{C4E3248C-80C1-4CF9-9E4C-4D46359FFA23}"/>
                  </a:ext>
                </a:extLst>
              </p:cNvPr>
              <p:cNvSpPr txBox="1"/>
              <p:nvPr/>
            </p:nvSpPr>
            <p:spPr>
              <a:xfrm>
                <a:off x="2319637" y="5603982"/>
                <a:ext cx="1705218" cy="10442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AR" sz="4400" b="1" dirty="0">
                    <a:solidFill>
                      <a:srgbClr val="40404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1</a:t>
                </a:r>
                <a:r>
                  <a:rPr lang="es-AR" sz="1200" b="1" dirty="0">
                    <a:solidFill>
                      <a:srgbClr val="40404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Analista</a:t>
                </a:r>
              </a:p>
            </p:txBody>
          </p:sp>
        </p:grpSp>
        <p:grpSp>
          <p:nvGrpSpPr>
            <p:cNvPr id="22" name="Grupo 21">
              <a:extLst>
                <a:ext uri="{FF2B5EF4-FFF2-40B4-BE49-F238E27FC236}">
                  <a16:creationId xmlns:a16="http://schemas.microsoft.com/office/drawing/2014/main" id="{76433CDB-296B-47D8-B956-EDAD9C13B994}"/>
                </a:ext>
              </a:extLst>
            </p:cNvPr>
            <p:cNvGrpSpPr/>
            <p:nvPr/>
          </p:nvGrpSpPr>
          <p:grpSpPr>
            <a:xfrm>
              <a:off x="7120657" y="3348988"/>
              <a:ext cx="913240" cy="878653"/>
              <a:chOff x="7097530" y="3326738"/>
              <a:chExt cx="936367" cy="900904"/>
            </a:xfrm>
          </p:grpSpPr>
          <p:pic>
            <p:nvPicPr>
              <p:cNvPr id="23" name="Gráfico 41">
                <a:extLst>
                  <a:ext uri="{FF2B5EF4-FFF2-40B4-BE49-F238E27FC236}">
                    <a16:creationId xmlns:a16="http://schemas.microsoft.com/office/drawing/2014/main" id="{881C851E-08D1-4D29-9347-98AA7ED46E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7097530" y="3326771"/>
                <a:ext cx="900871" cy="900871"/>
              </a:xfrm>
              <a:prstGeom prst="rect">
                <a:avLst/>
              </a:prstGeom>
            </p:spPr>
          </p:pic>
          <p:pic>
            <p:nvPicPr>
              <p:cNvPr id="24" name="Gráfico 42">
                <a:extLst>
                  <a:ext uri="{FF2B5EF4-FFF2-40B4-BE49-F238E27FC236}">
                    <a16:creationId xmlns:a16="http://schemas.microsoft.com/office/drawing/2014/main" id="{F48C7E03-44CA-4D5C-B3B9-C928A16AAD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20"/>
                  </a:ext>
                </a:extLst>
              </a:blip>
              <a:stretch>
                <a:fillRect/>
              </a:stretch>
            </p:blipFill>
            <p:spPr>
              <a:xfrm>
                <a:off x="7197017" y="3326738"/>
                <a:ext cx="836880" cy="83688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616320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1F4EE28A-5B4E-4502-AB63-457F8485CED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1693" y="749238"/>
            <a:ext cx="1527307" cy="328683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DB091C15-D064-4B6D-B922-1DB9DB21366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8769" t="23430" b="-2992"/>
          <a:stretch/>
        </p:blipFill>
        <p:spPr>
          <a:xfrm>
            <a:off x="10510507" y="878"/>
            <a:ext cx="1831245" cy="1584082"/>
          </a:xfrm>
          <a:prstGeom prst="rect">
            <a:avLst/>
          </a:prstGeom>
        </p:spPr>
      </p:pic>
      <p:pic>
        <p:nvPicPr>
          <p:cNvPr id="9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7962D380-2F75-453D-AB6B-2007B93E8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18335"/>
            <a:ext cx="1279674" cy="71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ángulo: esquinas redondeadas 70">
            <a:extLst>
              <a:ext uri="{FF2B5EF4-FFF2-40B4-BE49-F238E27FC236}">
                <a16:creationId xmlns:a16="http://schemas.microsoft.com/office/drawing/2014/main" id="{A2909DCD-DE08-4F6B-8D94-AC8F99A9ACC0}"/>
              </a:ext>
            </a:extLst>
          </p:cNvPr>
          <p:cNvSpPr/>
          <p:nvPr/>
        </p:nvSpPr>
        <p:spPr>
          <a:xfrm>
            <a:off x="2379201" y="1744303"/>
            <a:ext cx="9046928" cy="1977084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INTACTA RR2 PRO </a:t>
            </a:r>
            <a:r>
              <a:rPr lang="es-E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 la biotecnología de Monsanto aplicada a semillas de soja que otorga mayor rendimiento y simplicidad en los cultivos.</a:t>
            </a:r>
          </a:p>
          <a:p>
            <a:pPr algn="just"/>
            <a:r>
              <a:rPr lang="es-E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Actualmente éste negocio se encuentra suspendido en Argentina desde </a:t>
            </a:r>
            <a:r>
              <a:rPr lang="es-ES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febrero 2022</a:t>
            </a:r>
            <a:r>
              <a:rPr lang="es-E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ya que l</a:t>
            </a:r>
            <a:r>
              <a:rPr lang="es-ES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tecnología no creció, más allá de una buena penetración en el norte del país y el negocio no estaba siendo rentable. </a:t>
            </a:r>
            <a:r>
              <a:rPr lang="es-E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Sin embargo en parte de la región (</a:t>
            </a:r>
            <a:r>
              <a:rPr lang="es-ES" b="1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Brasil, Uruguay y Paraguay</a:t>
            </a:r>
            <a:r>
              <a:rPr lang="es-ES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se </a:t>
            </a:r>
            <a:r>
              <a:rPr lang="es-E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sigue </a:t>
            </a:r>
            <a:r>
              <a:rPr lang="es-ES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comercializando la tecnología.</a:t>
            </a:r>
            <a:endParaRPr lang="es-E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0" name="Rectángulo: esquinas redondeadas 23">
            <a:extLst>
              <a:ext uri="{FF2B5EF4-FFF2-40B4-BE49-F238E27FC236}">
                <a16:creationId xmlns:a16="http://schemas.microsoft.com/office/drawing/2014/main" id="{E852E533-A5DB-4D78-ABF8-9C7E6F21B150}"/>
              </a:ext>
            </a:extLst>
          </p:cNvPr>
          <p:cNvSpPr/>
          <p:nvPr/>
        </p:nvSpPr>
        <p:spPr>
          <a:xfrm>
            <a:off x="202554" y="133102"/>
            <a:ext cx="10460353" cy="437781"/>
          </a:xfrm>
          <a:prstGeom prst="roundRect">
            <a:avLst>
              <a:gd name="adj" fmla="val 50000"/>
            </a:avLst>
          </a:prstGeom>
          <a:solidFill>
            <a:srgbClr val="FFFF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C5B4570E-4924-4E35-84D3-67AA203DA34E}"/>
              </a:ext>
            </a:extLst>
          </p:cNvPr>
          <p:cNvSpPr txBox="1"/>
          <p:nvPr/>
        </p:nvSpPr>
        <p:spPr>
          <a:xfrm>
            <a:off x="327373" y="66675"/>
            <a:ext cx="94087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Intacta</a:t>
            </a:r>
          </a:p>
        </p:txBody>
      </p:sp>
      <p:pic>
        <p:nvPicPr>
          <p:cNvPr id="10" name="Google Shape;88;p13">
            <a:extLst>
              <a:ext uri="{FF2B5EF4-FFF2-40B4-BE49-F238E27FC236}">
                <a16:creationId xmlns:a16="http://schemas.microsoft.com/office/drawing/2014/main" id="{75EF4098-9A32-4157-8087-9DD7399B552F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3231" t="24701" r="2827" b="26796"/>
          <a:stretch/>
        </p:blipFill>
        <p:spPr>
          <a:xfrm>
            <a:off x="452361" y="3651025"/>
            <a:ext cx="1654625" cy="854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21F0ED99-E1E7-4130-8A57-765F85D60CBC}"/>
              </a:ext>
            </a:extLst>
          </p:cNvPr>
          <p:cNvSpPr/>
          <p:nvPr/>
        </p:nvSpPr>
        <p:spPr>
          <a:xfrm>
            <a:off x="2379201" y="4396433"/>
            <a:ext cx="9046928" cy="1977083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pesar del cierre, hay procesos que siguen operativos en Bayer en relación a intacta, ya que algunos clientes siguen teniendo en su cuenta corriente facturación adeuda, al igual que canon intacta a favor. Por ese motivo, Bayer sigue recibiendo solicitudes hasta cerrar por completo todo lo pendiente a esta línea de negocio. </a:t>
            </a:r>
            <a:endParaRPr lang="es-ES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8350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1F4EE28A-5B4E-4502-AB63-457F8485CED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1693" y="749238"/>
            <a:ext cx="1527307" cy="328683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DB091C15-D064-4B6D-B922-1DB9DB21366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8769" t="23430" b="-2992"/>
          <a:stretch/>
        </p:blipFill>
        <p:spPr>
          <a:xfrm>
            <a:off x="10510507" y="878"/>
            <a:ext cx="1831245" cy="1584082"/>
          </a:xfrm>
          <a:prstGeom prst="rect">
            <a:avLst/>
          </a:prstGeom>
        </p:spPr>
      </p:pic>
      <p:pic>
        <p:nvPicPr>
          <p:cNvPr id="9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7962D380-2F75-453D-AB6B-2007B93E8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18335"/>
            <a:ext cx="1279674" cy="71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0" name="Rectángulo: esquinas redondeadas 23">
            <a:extLst>
              <a:ext uri="{FF2B5EF4-FFF2-40B4-BE49-F238E27FC236}">
                <a16:creationId xmlns:a16="http://schemas.microsoft.com/office/drawing/2014/main" id="{E852E533-A5DB-4D78-ABF8-9C7E6F21B150}"/>
              </a:ext>
            </a:extLst>
          </p:cNvPr>
          <p:cNvSpPr/>
          <p:nvPr/>
        </p:nvSpPr>
        <p:spPr>
          <a:xfrm>
            <a:off x="202554" y="133102"/>
            <a:ext cx="10460353" cy="437781"/>
          </a:xfrm>
          <a:prstGeom prst="roundRect">
            <a:avLst>
              <a:gd name="adj" fmla="val 50000"/>
            </a:avLst>
          </a:prstGeom>
          <a:solidFill>
            <a:srgbClr val="FFFF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C5B4570E-4924-4E35-84D3-67AA203DA34E}"/>
              </a:ext>
            </a:extLst>
          </p:cNvPr>
          <p:cNvSpPr txBox="1"/>
          <p:nvPr/>
        </p:nvSpPr>
        <p:spPr>
          <a:xfrm>
            <a:off x="327373" y="47663"/>
            <a:ext cx="94087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Intacta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5828251-E382-4CA9-9F65-421161CE9061}"/>
              </a:ext>
            </a:extLst>
          </p:cNvPr>
          <p:cNvSpPr txBox="1"/>
          <p:nvPr/>
        </p:nvSpPr>
        <p:spPr>
          <a:xfrm>
            <a:off x="327373" y="2487588"/>
            <a:ext cx="11341746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</a:pP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Gestión de TKT en sales </a:t>
            </a:r>
            <a:r>
              <a:rPr lang="es-E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force</a:t>
            </a: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para emisión de notas de créditos por facturas adeudadas de intacta, bajo los siguientes motivos y </a:t>
            </a:r>
            <a:r>
              <a:rPr lang="es-E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submotivos</a:t>
            </a: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</a:pPr>
            <a:endParaRPr lang="es-E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FFD300"/>
              </a:buClr>
              <a:buSzPts val="1400"/>
              <a:buFont typeface="Wingdings" panose="05000000000000000000" pitchFamily="2" charset="2"/>
              <a:buChar char="ü"/>
            </a:pPr>
            <a:r>
              <a:rPr lang="es-E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Facturación y Cobranzas - Reconocimiento Comercial por Cobranza (máximo de 8 </a:t>
            </a:r>
            <a:r>
              <a:rPr lang="es-E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usd</a:t>
            </a:r>
            <a:r>
              <a:rPr lang="es-E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</a:t>
            </a:r>
            <a:r>
              <a:rPr lang="es-E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tn</a:t>
            </a:r>
            <a:r>
              <a:rPr lang="es-E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FFD300"/>
              </a:buClr>
              <a:buSzPts val="1400"/>
              <a:buFont typeface="Wingdings" panose="05000000000000000000" pitchFamily="2" charset="2"/>
              <a:buChar char="ü"/>
            </a:pPr>
            <a:r>
              <a:rPr lang="es-E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Facturación y Cobranzas - Reconocimiento comercial 100% 3 CP</a:t>
            </a: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FFD300"/>
              </a:buClr>
              <a:buSzPts val="1400"/>
              <a:buFont typeface="Wingdings" panose="05000000000000000000" pitchFamily="2" charset="2"/>
              <a:buChar char="ü"/>
            </a:pPr>
            <a:r>
              <a:rPr lang="es-E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Facturación y Cobranzas - NC anulación total</a:t>
            </a: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FFD300"/>
              </a:buClr>
              <a:buSzPts val="1400"/>
              <a:buFont typeface="Wingdings" panose="05000000000000000000" pitchFamily="2" charset="2"/>
              <a:buChar char="ü"/>
            </a:pPr>
            <a:r>
              <a:rPr lang="es-E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Facturación y Cobranzas - </a:t>
            </a:r>
            <a:r>
              <a:rPr lang="es-E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Customer</a:t>
            </a:r>
            <a:r>
              <a:rPr lang="es-E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E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Accommodation</a:t>
            </a:r>
            <a:endParaRPr lang="es-E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25450" indent="-285750">
              <a:buClr>
                <a:srgbClr val="FFD300"/>
              </a:buClr>
              <a:buSzPts val="1400"/>
              <a:buFont typeface="Wingdings" panose="05000000000000000000" pitchFamily="2" charset="2"/>
              <a:buChar char="ü"/>
            </a:pP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Para los casos en donde el cliente aun tenga canon intacta a favor, </a:t>
            </a:r>
            <a:r>
              <a:rPr lang="es-E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 realizan notas de crédito a través del programa de Beneficio Comercial Soja por suspensión del negocio, para que pueda utilizarlo como pago en otro tipo de negocio.</a:t>
            </a: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FFD300"/>
              </a:buClr>
              <a:buSzPts val="1400"/>
              <a:buFont typeface="Wingdings" panose="05000000000000000000" pitchFamily="2" charset="2"/>
              <a:buChar char="ü"/>
            </a:pPr>
            <a:endParaRPr lang="es-E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712EFBD-41C7-4032-89C0-A9976BBCA2B8}"/>
              </a:ext>
            </a:extLst>
          </p:cNvPr>
          <p:cNvSpPr/>
          <p:nvPr/>
        </p:nvSpPr>
        <p:spPr>
          <a:xfrm>
            <a:off x="639837" y="1809900"/>
            <a:ext cx="104387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Tareas</a:t>
            </a:r>
          </a:p>
        </p:txBody>
      </p:sp>
      <p:pic>
        <p:nvPicPr>
          <p:cNvPr id="7" name="Gráfico 6" descr="Portapapeles con relleno sólido">
            <a:extLst>
              <a:ext uri="{FF2B5EF4-FFF2-40B4-BE49-F238E27FC236}">
                <a16:creationId xmlns:a16="http://schemas.microsoft.com/office/drawing/2014/main" id="{1681E696-7E94-4CB9-8B0F-A24F334C63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83713" y="1618427"/>
            <a:ext cx="591583" cy="591583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EE4BCEC-147B-4DAB-9B94-E83674684C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5156" y="1037322"/>
            <a:ext cx="1880163" cy="131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7180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1F4EE28A-5B4E-4502-AB63-457F8485CED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1693" y="749238"/>
            <a:ext cx="1527307" cy="328683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DB091C15-D064-4B6D-B922-1DB9DB21366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8769" t="23430" b="-2992"/>
          <a:stretch/>
        </p:blipFill>
        <p:spPr>
          <a:xfrm>
            <a:off x="10510507" y="878"/>
            <a:ext cx="1831245" cy="1584082"/>
          </a:xfrm>
          <a:prstGeom prst="rect">
            <a:avLst/>
          </a:prstGeom>
        </p:spPr>
      </p:pic>
      <p:pic>
        <p:nvPicPr>
          <p:cNvPr id="9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7962D380-2F75-453D-AB6B-2007B93E8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18335"/>
            <a:ext cx="1279674" cy="71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0" name="Rectángulo: esquinas redondeadas 23">
            <a:extLst>
              <a:ext uri="{FF2B5EF4-FFF2-40B4-BE49-F238E27FC236}">
                <a16:creationId xmlns:a16="http://schemas.microsoft.com/office/drawing/2014/main" id="{E852E533-A5DB-4D78-ABF8-9C7E6F21B150}"/>
              </a:ext>
            </a:extLst>
          </p:cNvPr>
          <p:cNvSpPr/>
          <p:nvPr/>
        </p:nvSpPr>
        <p:spPr>
          <a:xfrm>
            <a:off x="202554" y="133102"/>
            <a:ext cx="10460353" cy="437781"/>
          </a:xfrm>
          <a:prstGeom prst="roundRect">
            <a:avLst>
              <a:gd name="adj" fmla="val 50000"/>
            </a:avLst>
          </a:prstGeom>
          <a:solidFill>
            <a:srgbClr val="FFFF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C5B4570E-4924-4E35-84D3-67AA203DA34E}"/>
              </a:ext>
            </a:extLst>
          </p:cNvPr>
          <p:cNvSpPr txBox="1"/>
          <p:nvPr/>
        </p:nvSpPr>
        <p:spPr>
          <a:xfrm>
            <a:off x="279747" y="91117"/>
            <a:ext cx="94087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s-AR"/>
            </a:defPPr>
            <a:lvl1pPr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s-419" dirty="0"/>
              <a:t>Liquidaciones por Propia Producción</a:t>
            </a:r>
            <a:endParaRPr lang="es-AR" dirty="0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C4AD4055-6016-44DD-92F4-F898CF40E08F}"/>
              </a:ext>
            </a:extLst>
          </p:cNvPr>
          <p:cNvSpPr/>
          <p:nvPr/>
        </p:nvSpPr>
        <p:spPr>
          <a:xfrm>
            <a:off x="939469" y="1925084"/>
            <a:ext cx="4187535" cy="220952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 cargan en SAP los comprobantes AFIP de operaciones realizadas en el puerto, relacionadas con la entrega de semillas y acopios. Éstos comprobantes son remitidos por los corredores.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053ECC0-4BA9-4A1C-BCAA-D5139D0E9D3E}"/>
              </a:ext>
            </a:extLst>
          </p:cNvPr>
          <p:cNvSpPr txBox="1"/>
          <p:nvPr/>
        </p:nvSpPr>
        <p:spPr>
          <a:xfrm>
            <a:off x="639837" y="4342504"/>
            <a:ext cx="625792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D300"/>
              </a:buClr>
              <a:buSzPts val="1400"/>
              <a:buFont typeface="Wingdings" panose="05000000000000000000" pitchFamily="2" charset="2"/>
              <a:buChar char="Ø"/>
            </a:pPr>
            <a:r>
              <a:rPr lang="es-ES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Liquidaciones Primarias y Finales.</a:t>
            </a:r>
            <a:endParaRPr lang="es-E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D300"/>
              </a:buClr>
              <a:buSzPts val="1400"/>
              <a:buFont typeface="Wingdings" panose="05000000000000000000" pitchFamily="2" charset="2"/>
              <a:buChar char="Ø"/>
            </a:pPr>
            <a:r>
              <a:rPr lang="es-ES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Liquidaciones Secundarias.</a:t>
            </a:r>
            <a:endParaRPr lang="es-E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D300"/>
              </a:buClr>
              <a:buSzPts val="1400"/>
              <a:buFont typeface="Wingdings" panose="05000000000000000000" pitchFamily="2" charset="2"/>
              <a:buChar char="Ø"/>
            </a:pPr>
            <a:r>
              <a:rPr lang="es-ES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Otros gastos.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EDC1DDA-A677-4E3D-8100-C92A35BA60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69683" y="1717184"/>
            <a:ext cx="6282480" cy="438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091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1F4EE28A-5B4E-4502-AB63-457F8485CED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1693" y="749238"/>
            <a:ext cx="1527307" cy="328683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DB091C15-D064-4B6D-B922-1DB9DB21366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8769" t="23430" b="-2992"/>
          <a:stretch/>
        </p:blipFill>
        <p:spPr>
          <a:xfrm>
            <a:off x="10510507" y="878"/>
            <a:ext cx="1831245" cy="1584082"/>
          </a:xfrm>
          <a:prstGeom prst="rect">
            <a:avLst/>
          </a:prstGeom>
        </p:spPr>
      </p:pic>
      <p:pic>
        <p:nvPicPr>
          <p:cNvPr id="9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7962D380-2F75-453D-AB6B-2007B93E8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18335"/>
            <a:ext cx="1279674" cy="71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0" name="Rectángulo: esquinas redondeadas 23">
            <a:extLst>
              <a:ext uri="{FF2B5EF4-FFF2-40B4-BE49-F238E27FC236}">
                <a16:creationId xmlns:a16="http://schemas.microsoft.com/office/drawing/2014/main" id="{E852E533-A5DB-4D78-ABF8-9C7E6F21B150}"/>
              </a:ext>
            </a:extLst>
          </p:cNvPr>
          <p:cNvSpPr/>
          <p:nvPr/>
        </p:nvSpPr>
        <p:spPr>
          <a:xfrm>
            <a:off x="202554" y="133102"/>
            <a:ext cx="10460353" cy="437781"/>
          </a:xfrm>
          <a:prstGeom prst="roundRect">
            <a:avLst>
              <a:gd name="adj" fmla="val 50000"/>
            </a:avLst>
          </a:prstGeom>
          <a:solidFill>
            <a:srgbClr val="FFFF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1B1DC8B-029E-4D9B-80B7-184C2C326D0F}"/>
              </a:ext>
            </a:extLst>
          </p:cNvPr>
          <p:cNvSpPr txBox="1"/>
          <p:nvPr/>
        </p:nvSpPr>
        <p:spPr>
          <a:xfrm>
            <a:off x="279747" y="91117"/>
            <a:ext cx="94087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s-AR"/>
            </a:defPPr>
            <a:lvl1pPr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Facturación </a:t>
            </a:r>
            <a:r>
              <a:rPr lang="es-ES" dirty="0" err="1"/>
              <a:t>ArPOV</a:t>
            </a:r>
            <a:r>
              <a:rPr lang="es-ES" dirty="0"/>
              <a:t> y Global Remates</a:t>
            </a:r>
          </a:p>
        </p:txBody>
      </p:sp>
      <p:sp>
        <p:nvSpPr>
          <p:cNvPr id="10" name="Google Shape;110;p16">
            <a:extLst>
              <a:ext uri="{FF2B5EF4-FFF2-40B4-BE49-F238E27FC236}">
                <a16:creationId xmlns:a16="http://schemas.microsoft.com/office/drawing/2014/main" id="{3EB51F11-3AF4-48B2-801E-D2002625CEF2}"/>
              </a:ext>
            </a:extLst>
          </p:cNvPr>
          <p:cNvSpPr txBox="1"/>
          <p:nvPr/>
        </p:nvSpPr>
        <p:spPr>
          <a:xfrm>
            <a:off x="279747" y="2487588"/>
            <a:ext cx="10902603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rgbClr val="FFD300"/>
              </a:buClr>
              <a:buSzPts val="1400"/>
              <a:buFont typeface="Wingdings" panose="05000000000000000000" pitchFamily="2" charset="2"/>
              <a:buChar char="Ø"/>
            </a:pPr>
            <a:r>
              <a:rPr lang="es-41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ArPOV</a:t>
            </a:r>
            <a:r>
              <a:rPr lang="es-41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 gestiona el cobro del Sistema de Regalías Extendidas (</a:t>
            </a:r>
            <a:r>
              <a:rPr lang="es-41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el pago por la propiedad intelectual de la tecnología empleada</a:t>
            </a:r>
            <a:r>
              <a:rPr lang="es-41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) y compila las declaraciones de uso de los productores. Luego contabilizamos dicha información en SAP a nombre de </a:t>
            </a:r>
            <a:r>
              <a:rPr lang="es-41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ArPOV</a:t>
            </a:r>
            <a:r>
              <a:rPr lang="es-41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.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Lato"/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rgbClr val="FFD300"/>
              </a:buClr>
              <a:buSzPts val="1400"/>
              <a:buFont typeface="Wingdings" panose="05000000000000000000" pitchFamily="2" charset="2"/>
              <a:buChar char="Ø"/>
            </a:pPr>
            <a:r>
              <a:rPr lang="es-41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Generación de facturas a nombre Global Remates en concepto de lotes de bienes de uso (</a:t>
            </a:r>
            <a:r>
              <a:rPr lang="es-41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remates en plantas</a:t>
            </a:r>
            <a:r>
              <a:rPr lang="es-41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).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Lato"/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rgbClr val="FFD300"/>
              </a:buClr>
              <a:buSzPts val="1400"/>
              <a:buFont typeface="Wingdings" panose="05000000000000000000" pitchFamily="2" charset="2"/>
              <a:buChar char="Ø"/>
            </a:pPr>
            <a:r>
              <a:rPr lang="es-41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Facturación a clientes de venta de chatarra (</a:t>
            </a:r>
            <a:r>
              <a:rPr lang="es-41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cartón, plástico, </a:t>
            </a:r>
            <a:r>
              <a:rPr lang="es-41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scrap</a:t>
            </a:r>
            <a:r>
              <a:rPr lang="es-41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 metálico y tarimas</a:t>
            </a:r>
            <a:r>
              <a:rPr lang="es-41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)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Lato"/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rgbClr val="FFD300"/>
              </a:buClr>
              <a:buSzPts val="1400"/>
              <a:buFont typeface="Wingdings" panose="05000000000000000000" pitchFamily="2" charset="2"/>
              <a:buChar char="Ø"/>
            </a:pPr>
            <a:r>
              <a:rPr lang="es-41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También se factura a productores, diferentes bienes de uso tales como equipos de </a:t>
            </a:r>
            <a:r>
              <a:rPr lang="es-41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riego, bombas, </a:t>
            </a:r>
            <a:r>
              <a:rPr lang="es-41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motogeneradores</a:t>
            </a:r>
            <a:r>
              <a:rPr lang="es-41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, etc. </a:t>
            </a:r>
            <a:endParaRPr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Lato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B80E479F-0E39-4B80-B24A-710BB7141698}"/>
              </a:ext>
            </a:extLst>
          </p:cNvPr>
          <p:cNvSpPr/>
          <p:nvPr/>
        </p:nvSpPr>
        <p:spPr>
          <a:xfrm>
            <a:off x="639837" y="2034840"/>
            <a:ext cx="104387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Tareas</a:t>
            </a:r>
          </a:p>
        </p:txBody>
      </p:sp>
      <p:pic>
        <p:nvPicPr>
          <p:cNvPr id="15" name="Gráfico 14" descr="Portapapeles con relleno sólido">
            <a:extLst>
              <a:ext uri="{FF2B5EF4-FFF2-40B4-BE49-F238E27FC236}">
                <a16:creationId xmlns:a16="http://schemas.microsoft.com/office/drawing/2014/main" id="{BFEF2F47-6316-48E8-B43C-C33B3B3EC42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83713" y="1869686"/>
            <a:ext cx="591583" cy="59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284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1F4EE28A-5B4E-4502-AB63-457F8485CED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1693" y="749238"/>
            <a:ext cx="1527307" cy="328683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DB091C15-D064-4B6D-B922-1DB9DB21366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8769" t="23430" b="-2992"/>
          <a:stretch/>
        </p:blipFill>
        <p:spPr>
          <a:xfrm>
            <a:off x="10510507" y="878"/>
            <a:ext cx="1831245" cy="1584082"/>
          </a:xfrm>
          <a:prstGeom prst="rect">
            <a:avLst/>
          </a:prstGeom>
        </p:spPr>
      </p:pic>
      <p:pic>
        <p:nvPicPr>
          <p:cNvPr id="9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7962D380-2F75-453D-AB6B-2007B93E8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18335"/>
            <a:ext cx="1279674" cy="71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0" name="Rectángulo: esquinas redondeadas 23">
            <a:extLst>
              <a:ext uri="{FF2B5EF4-FFF2-40B4-BE49-F238E27FC236}">
                <a16:creationId xmlns:a16="http://schemas.microsoft.com/office/drawing/2014/main" id="{E852E533-A5DB-4D78-ABF8-9C7E6F21B150}"/>
              </a:ext>
            </a:extLst>
          </p:cNvPr>
          <p:cNvSpPr/>
          <p:nvPr/>
        </p:nvSpPr>
        <p:spPr>
          <a:xfrm>
            <a:off x="202554" y="133102"/>
            <a:ext cx="10460353" cy="437781"/>
          </a:xfrm>
          <a:prstGeom prst="roundRect">
            <a:avLst>
              <a:gd name="adj" fmla="val 50000"/>
            </a:avLst>
          </a:prstGeom>
          <a:solidFill>
            <a:srgbClr val="FFFF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C5B4570E-4924-4E35-84D3-67AA203DA34E}"/>
              </a:ext>
            </a:extLst>
          </p:cNvPr>
          <p:cNvSpPr txBox="1"/>
          <p:nvPr/>
        </p:nvSpPr>
        <p:spPr>
          <a:xfrm>
            <a:off x="279747" y="72067"/>
            <a:ext cx="940876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s-AR"/>
            </a:defPPr>
            <a:lvl1pPr lvl="0" indent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s-419" dirty="0"/>
              <a:t>Facturación a Cuenta de Empleados</a:t>
            </a:r>
            <a:endParaRPr lang="es-AR" dirty="0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853DA58F-C455-43E4-9558-16334BD9918E}"/>
              </a:ext>
            </a:extLst>
          </p:cNvPr>
          <p:cNvSpPr/>
          <p:nvPr/>
        </p:nvSpPr>
        <p:spPr>
          <a:xfrm>
            <a:off x="757736" y="2061159"/>
            <a:ext cx="104387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Tareas</a:t>
            </a:r>
          </a:p>
        </p:txBody>
      </p:sp>
      <p:pic>
        <p:nvPicPr>
          <p:cNvPr id="23" name="Gráfico 22" descr="Portapapeles con relleno sólido">
            <a:extLst>
              <a:ext uri="{FF2B5EF4-FFF2-40B4-BE49-F238E27FC236}">
                <a16:creationId xmlns:a16="http://schemas.microsoft.com/office/drawing/2014/main" id="{B95A1E84-F12F-4A34-8D6E-07FAC8F3A30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801612" y="1869686"/>
            <a:ext cx="591583" cy="591583"/>
          </a:xfrm>
          <a:prstGeom prst="rect">
            <a:avLst/>
          </a:prstGeom>
        </p:spPr>
      </p:pic>
      <p:sp>
        <p:nvSpPr>
          <p:cNvPr id="25" name="Google Shape;107;p16">
            <a:extLst>
              <a:ext uri="{FF2B5EF4-FFF2-40B4-BE49-F238E27FC236}">
                <a16:creationId xmlns:a16="http://schemas.microsoft.com/office/drawing/2014/main" id="{D74EBEAD-2321-4799-9AE5-D0E79AE17222}"/>
              </a:ext>
            </a:extLst>
          </p:cNvPr>
          <p:cNvSpPr txBox="1"/>
          <p:nvPr/>
        </p:nvSpPr>
        <p:spPr>
          <a:xfrm>
            <a:off x="588023" y="4657395"/>
            <a:ext cx="8784575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D300"/>
              </a:buClr>
              <a:buSzPts val="1400"/>
              <a:buFont typeface="Wingdings" panose="05000000000000000000" pitchFamily="2" charset="2"/>
              <a:buChar char="Ø"/>
            </a:pP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Comercial.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D300"/>
              </a:buClr>
              <a:buSzPts val="1400"/>
              <a:buFont typeface="Wingdings" panose="05000000000000000000" pitchFamily="2" charset="2"/>
              <a:buChar char="Ø"/>
            </a:pP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Finanzas.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D300"/>
              </a:buClr>
              <a:buSzPts val="1400"/>
              <a:buFont typeface="Wingdings" panose="05000000000000000000" pitchFamily="2" charset="2"/>
              <a:buChar char="Ø"/>
            </a:pP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Incentivos.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FB5AF62C-9215-4B15-8C79-914EEFB6FBCB}"/>
              </a:ext>
            </a:extLst>
          </p:cNvPr>
          <p:cNvSpPr txBox="1"/>
          <p:nvPr/>
        </p:nvSpPr>
        <p:spPr>
          <a:xfrm>
            <a:off x="757736" y="4110929"/>
            <a:ext cx="186782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>
            <a:defPPr>
              <a:defRPr lang="es-AR"/>
            </a:defPPr>
            <a:lvl1pPr algn="ctr">
              <a:defRPr sz="2000" b="1" cap="none" spc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s-ES" dirty="0" err="1"/>
              <a:t>Stakeholders</a:t>
            </a:r>
            <a:endParaRPr lang="es-ES" dirty="0"/>
          </a:p>
        </p:txBody>
      </p:sp>
      <p:sp>
        <p:nvSpPr>
          <p:cNvPr id="13" name="Google Shape;107;p16">
            <a:extLst>
              <a:ext uri="{FF2B5EF4-FFF2-40B4-BE49-F238E27FC236}">
                <a16:creationId xmlns:a16="http://schemas.microsoft.com/office/drawing/2014/main" id="{BBF53119-0486-4725-B09A-508E52C82EB6}"/>
              </a:ext>
            </a:extLst>
          </p:cNvPr>
          <p:cNvSpPr txBox="1"/>
          <p:nvPr/>
        </p:nvSpPr>
        <p:spPr>
          <a:xfrm>
            <a:off x="588024" y="2782068"/>
            <a:ext cx="8784575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D300"/>
              </a:buClr>
              <a:buSzPts val="1400"/>
              <a:buFont typeface="Wingdings" panose="05000000000000000000" pitchFamily="2" charset="2"/>
              <a:buChar char="Ø"/>
            </a:pPr>
            <a:r>
              <a:rPr lang="es-41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Facturación de autos a empleados de la compañía.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D300"/>
              </a:buClr>
              <a:buSzPts val="1400"/>
              <a:buFont typeface="Wingdings" panose="05000000000000000000" pitchFamily="2" charset="2"/>
              <a:buChar char="Ø"/>
            </a:pPr>
            <a:r>
              <a:rPr lang="es-41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Facturación de equipos IT de empleados a la mutual de Bayer - </a:t>
            </a:r>
            <a:r>
              <a:rPr lang="es-41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Amubay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178278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>
            <a:extLst>
              <a:ext uri="{FF2B5EF4-FFF2-40B4-BE49-F238E27FC236}">
                <a16:creationId xmlns:a16="http://schemas.microsoft.com/office/drawing/2014/main" id="{792209FB-421F-43FC-86EC-2CB6EB67790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715446" y="-1"/>
            <a:ext cx="7387778" cy="6289829"/>
          </a:xfrm>
          <a:prstGeom prst="rect">
            <a:avLst/>
          </a:prstGeom>
        </p:spPr>
      </p:pic>
      <p:pic>
        <p:nvPicPr>
          <p:cNvPr id="6" name="Gráfico 5">
            <a:extLst>
              <a:ext uri="{FF2B5EF4-FFF2-40B4-BE49-F238E27FC236}">
                <a16:creationId xmlns:a16="http://schemas.microsoft.com/office/drawing/2014/main" id="{582DA4AE-3819-4CC4-80A3-CEFC08481ED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7838" y="2779707"/>
            <a:ext cx="1694250" cy="365205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006A89D2-4A33-4AB0-98E7-919B1CD7DF3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2873" y="3300605"/>
            <a:ext cx="4876793" cy="12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1505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haredContentType xmlns="Microsoft.SharePoint.Taxonomy.ContentTypeSync" SourceId="7bc43322-b630-4bac-8b27-31def233d1d0" ContentTypeId="0x0101" PreviousValue="false"/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a4d292e-883c-434b-96e3-060cfff16c86" xsi:nil="true"/>
    <_dlc_ExpireDateSaved xmlns="http://schemas.microsoft.com/sharepoint/v3" xsi:nil="true"/>
    <_dlc_ExpireDate xmlns="http://schemas.microsoft.com/sharepoint/v3" xsi:nil="true"/>
    <_dlc_Exempt xmlns="http://schemas.microsoft.com/sharepoint/v3" xsi:nil="true"/>
  </documentManagement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DC4831DF3D544468D116261AE9FECB1" ma:contentTypeVersion="8" ma:contentTypeDescription="Crear nuevo documento." ma:contentTypeScope="" ma:versionID="65a42f07a78033458abd05b3c07d86da">
  <xsd:schema xmlns:xsd="http://www.w3.org/2001/XMLSchema" xmlns:xs="http://www.w3.org/2001/XMLSchema" xmlns:p="http://schemas.microsoft.com/office/2006/metadata/properties" xmlns:ns1="http://schemas.microsoft.com/sharepoint/v3" xmlns:ns2="1a4d292e-883c-434b-96e3-060cfff16c86" xmlns:ns3="e4e8aade-0d28-4200-a401-17e1e1a7f829" xmlns:ns4="c41faa86-4b31-4ac0-874c-0e8053bb12ab" targetNamespace="http://schemas.microsoft.com/office/2006/metadata/properties" ma:root="true" ma:fieldsID="122d9eaf350efe8ce5efc50f2d769386" ns1:_="" ns2:_="" ns3:_="" ns4:_="">
    <xsd:import namespace="http://schemas.microsoft.com/sharepoint/v3"/>
    <xsd:import namespace="1a4d292e-883c-434b-96e3-060cfff16c86"/>
    <xsd:import namespace="e4e8aade-0d28-4200-a401-17e1e1a7f829"/>
    <xsd:import namespace="c41faa86-4b31-4ac0-874c-0e8053bb12ab"/>
    <xsd:element name="properties">
      <xsd:complexType>
        <xsd:sequence>
          <xsd:element name="documentManagement">
            <xsd:complexType>
              <xsd:all>
                <xsd:element ref="ns2:TaxCatchAll" minOccurs="0"/>
                <xsd:element ref="ns2:TaxCatchAllLabel" minOccurs="0"/>
                <xsd:element ref="ns1:_dlc_Exempt" minOccurs="0"/>
                <xsd:element ref="ns1:_dlc_ExpireDateSaved" minOccurs="0"/>
                <xsd:element ref="ns1:_dlc_ExpireDate" minOccurs="0"/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dlc_Exempt" ma:index="10" nillable="true" ma:displayName="Excluir de la directiva" ma:hidden="true" ma:internalName="_dlc_Exempt" ma:readOnly="false">
      <xsd:simpleType>
        <xsd:restriction base="dms:Unknown"/>
      </xsd:simpleType>
    </xsd:element>
    <xsd:element name="_dlc_ExpireDateSaved" ma:index="11" nillable="true" ma:displayName="Fecha de expiración original" ma:hidden="true" ma:internalName="_dlc_ExpireDateSaved" ma:readOnly="false">
      <xsd:simpleType>
        <xsd:restriction base="dms:DateTime"/>
      </xsd:simpleType>
    </xsd:element>
    <xsd:element name="_dlc_ExpireDate" ma:index="12" nillable="true" ma:displayName="Fecha de expiración" ma:hidden="true" ma:internalName="_dlc_ExpireDate" ma:readOnly="fals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4d292e-883c-434b-96e3-060cfff16c86" elementFormDefault="qualified">
    <xsd:import namespace="http://schemas.microsoft.com/office/2006/documentManagement/types"/>
    <xsd:import namespace="http://schemas.microsoft.com/office/infopath/2007/PartnerControls"/>
    <xsd:element name="TaxCatchAll" ma:index="8" nillable="true" ma:displayName="Taxonomy Catch All Column" ma:hidden="true" ma:list="{7048c2e7-eebb-4c8c-a292-0301498ea2e6}" ma:internalName="TaxCatchAll" ma:showField="CatchAllData" ma:web="c41faa86-4b31-4ac0-874c-0e8053bb12a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9" nillable="true" ma:displayName="Taxonomy Catch All Column1" ma:hidden="true" ma:list="{7048c2e7-eebb-4c8c-a292-0301498ea2e6}" ma:internalName="TaxCatchAllLabel" ma:readOnly="true" ma:showField="CatchAllDataLabel" ma:web="c41faa86-4b31-4ac0-874c-0e8053bb12a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e8aade-0d28-4200-a401-17e1e1a7f82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1faa86-4b31-4ac0-874c-0e8053bb12ab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C7A6ACF-40A2-4D67-9CBB-63ADC850CAB1}">
  <ds:schemaRefs>
    <ds:schemaRef ds:uri="Microsoft.SharePoint.Taxonomy.ContentTypeSync"/>
  </ds:schemaRefs>
</ds:datastoreItem>
</file>

<file path=customXml/itemProps2.xml><?xml version="1.0" encoding="utf-8"?>
<ds:datastoreItem xmlns:ds="http://schemas.openxmlformats.org/officeDocument/2006/customXml" ds:itemID="{54FC2739-B5A3-46E1-82D1-18BF6BAA66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DD95DA3-A929-4685-A74C-3320879C0BE8}">
  <ds:schemaRefs>
    <ds:schemaRef ds:uri="http://schemas.microsoft.com/office/2006/metadata/properties"/>
    <ds:schemaRef ds:uri="http://schemas.microsoft.com/office/infopath/2007/PartnerControls"/>
    <ds:schemaRef ds:uri="1a4d292e-883c-434b-96e3-060cfff16c86"/>
    <ds:schemaRef ds:uri="http://schemas.microsoft.com/sharepoint/v3"/>
  </ds:schemaRefs>
</ds:datastoreItem>
</file>

<file path=customXml/itemProps4.xml><?xml version="1.0" encoding="utf-8"?>
<ds:datastoreItem xmlns:ds="http://schemas.openxmlformats.org/officeDocument/2006/customXml" ds:itemID="{A94D4777-4399-42C2-866B-76DC77DEC53F}"/>
</file>

<file path=docProps/app.xml><?xml version="1.0" encoding="utf-8"?>
<Properties xmlns="http://schemas.openxmlformats.org/officeDocument/2006/extended-properties" xmlns:vt="http://schemas.openxmlformats.org/officeDocument/2006/docPropsVTypes">
  <TotalTime>34195</TotalTime>
  <Words>446</Words>
  <Application>Microsoft Office PowerPoint</Application>
  <PresentationFormat>Panorámica</PresentationFormat>
  <Paragraphs>35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Roboto</vt:lpstr>
      <vt:lpstr>Tahoma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Graciano Estudio</dc:creator>
  <cp:lastModifiedBy>Helei Pacheco</cp:lastModifiedBy>
  <cp:revision>395</cp:revision>
  <dcterms:created xsi:type="dcterms:W3CDTF">2021-10-18T19:19:09Z</dcterms:created>
  <dcterms:modified xsi:type="dcterms:W3CDTF">2023-04-25T22:54:35Z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7f850223-87a8-40c3-9eb2-432606efca2a_Enabled">
    <vt:lpwstr>true</vt:lpwstr>
  </property>
  <property fmtid="{D5CDD505-2E9C-101B-9397-08002B2CF9AE}" pid="3" name="MSIP_Label_7f850223-87a8-40c3-9eb2-432606efca2a_SetDate">
    <vt:lpwstr>2022-10-25T16:24:46Z</vt:lpwstr>
  </property>
  <property fmtid="{D5CDD505-2E9C-101B-9397-08002B2CF9AE}" pid="4" name="MSIP_Label_7f850223-87a8-40c3-9eb2-432606efca2a_Method">
    <vt:lpwstr>Privileged</vt:lpwstr>
  </property>
  <property fmtid="{D5CDD505-2E9C-101B-9397-08002B2CF9AE}" pid="5" name="MSIP_Label_7f850223-87a8-40c3-9eb2-432606efca2a_Name">
    <vt:lpwstr>7f850223-87a8-40c3-9eb2-432606efca2a</vt:lpwstr>
  </property>
  <property fmtid="{D5CDD505-2E9C-101B-9397-08002B2CF9AE}" pid="6" name="MSIP_Label_7f850223-87a8-40c3-9eb2-432606efca2a_SiteId">
    <vt:lpwstr>fcb2b37b-5da0-466b-9b83-0014b67a7c78</vt:lpwstr>
  </property>
  <property fmtid="{D5CDD505-2E9C-101B-9397-08002B2CF9AE}" pid="7" name="MSIP_Label_7f850223-87a8-40c3-9eb2-432606efca2a_ActionId">
    <vt:lpwstr>08e7a2f8-f1ab-4035-9567-7822cea33948</vt:lpwstr>
  </property>
  <property fmtid="{D5CDD505-2E9C-101B-9397-08002B2CF9AE}" pid="8" name="MSIP_Label_7f850223-87a8-40c3-9eb2-432606efca2a_ContentBits">
    <vt:lpwstr>0</vt:lpwstr>
  </property>
  <property fmtid="{D5CDD505-2E9C-101B-9397-08002B2CF9AE}" pid="9" name="ContentTypeId">
    <vt:lpwstr>0x010100BDC4831DF3D544468D116261AE9FECB1</vt:lpwstr>
  </property>
</Properties>
</file>

<file path=docProps/thumbnail.jpeg>
</file>